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286" r:id="rId6"/>
    <p:sldId id="287" r:id="rId7"/>
    <p:sldId id="288" r:id="rId8"/>
    <p:sldId id="289" r:id="rId9"/>
    <p:sldId id="290" r:id="rId10"/>
    <p:sldId id="291" r:id="rId11"/>
    <p:sldId id="296" r:id="rId12"/>
    <p:sldId id="307" r:id="rId13"/>
    <p:sldId id="308" r:id="rId14"/>
    <p:sldId id="300" r:id="rId15"/>
    <p:sldId id="298" r:id="rId16"/>
    <p:sldId id="299" r:id="rId17"/>
    <p:sldId id="292" r:id="rId18"/>
    <p:sldId id="293" r:id="rId19"/>
    <p:sldId id="294" r:id="rId20"/>
    <p:sldId id="301" r:id="rId21"/>
    <p:sldId id="304" r:id="rId22"/>
    <p:sldId id="302" r:id="rId23"/>
    <p:sldId id="303" r:id="rId24"/>
    <p:sldId id="305" r:id="rId25"/>
    <p:sldId id="306" r:id="rId26"/>
    <p:sldId id="295" r:id="rId27"/>
    <p:sldId id="310" r:id="rId28"/>
    <p:sldId id="309" r:id="rId29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92" autoAdjust="0"/>
    <p:restoredTop sz="86443" autoAdjust="0"/>
  </p:normalViewPr>
  <p:slideViewPr>
    <p:cSldViewPr>
      <p:cViewPr varScale="1">
        <p:scale>
          <a:sx n="70" d="100"/>
          <a:sy n="70" d="100"/>
        </p:scale>
        <p:origin x="12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462B2-5525-46B4-88B7-62759E61EC02}" type="datetimeFigureOut">
              <a:rPr lang="es-CO" smtClean="0"/>
              <a:pPr/>
              <a:t>23/01/18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896A3-440D-40AA-9234-569AA84BE1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0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9A3E7-F352-4DEB-90FD-610D60B1B6A7}" type="slidenum">
              <a:rPr lang="es-CO" smtClean="0"/>
              <a:pPr/>
              <a:t>1</a:t>
            </a:fld>
            <a:endParaRPr lang="es-CO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0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37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08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89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10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88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72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61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8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84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7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0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9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1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3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16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896A3-440D-40AA-9234-569AA84BE16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2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8F047-9422-41F7-BEAC-7BBF5BF93ACA}" type="datetimeFigureOut">
              <a:rPr lang="es-AR" smtClean="0"/>
              <a:pPr/>
              <a:t>23/1/18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AD099-ECAE-40EB-AD09-19311CE73702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_tradnl" noProof="0" dirty="0"/>
              <a:t>ST0242</a:t>
            </a:r>
            <a:br>
              <a:rPr lang="es-ES_tradnl" noProof="0" dirty="0"/>
            </a:br>
            <a:r>
              <a:rPr lang="es-ES_tradnl" noProof="0" dirty="0"/>
              <a:t>Fundamentos de Programación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s-ES_tradnl" sz="2000" noProof="0" dirty="0"/>
              <a:t>FUNDAMENTOS DE PROGRAMACIÓN</a:t>
            </a:r>
          </a:p>
          <a:p>
            <a:pPr eaLnBrk="1" hangingPunct="1"/>
            <a:r>
              <a:rPr lang="es-ES_tradnl" sz="2000" noProof="0" dirty="0"/>
              <a:t>Departamento de Informática y Sistemas</a:t>
            </a:r>
          </a:p>
          <a:p>
            <a:pPr eaLnBrk="1" hangingPunct="1"/>
            <a:r>
              <a:rPr lang="es-ES_tradnl" sz="2000" noProof="0" dirty="0"/>
              <a:t>Universidad EAFIT</a:t>
            </a:r>
          </a:p>
          <a:p>
            <a:pPr eaLnBrk="1" hangingPunct="1"/>
            <a:r>
              <a:rPr lang="es-ES_tradnl" sz="2000" noProof="0" dirty="0"/>
              <a:t>2018-1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52C7-7924-7B44-A0C2-F78E697E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Actividades del curso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93775-2517-4843-A261-58F8D111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525963"/>
          </a:xfrm>
        </p:spPr>
        <p:txBody>
          <a:bodyPr/>
          <a:lstStyle/>
          <a:p>
            <a:r>
              <a:rPr lang="es-ES" dirty="0"/>
              <a:t>Cada semana hay un taller.</a:t>
            </a:r>
          </a:p>
          <a:p>
            <a:endParaRPr lang="es-ES" dirty="0"/>
          </a:p>
          <a:p>
            <a:r>
              <a:rPr lang="es-ES" dirty="0"/>
              <a:t>Éxito garantizado: </a:t>
            </a:r>
          </a:p>
          <a:p>
            <a:pPr lvl="1"/>
            <a:r>
              <a:rPr lang="es-ES" dirty="0"/>
              <a:t>Hacer TODOS los talleres</a:t>
            </a:r>
          </a:p>
          <a:p>
            <a:pPr lvl="1"/>
            <a:r>
              <a:rPr lang="es-ES" dirty="0"/>
              <a:t>Hacer TODOS los puntos de cada taller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A4AB4-2DF9-7D45-83AB-3E6A4E4C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212976"/>
            <a:ext cx="3973066" cy="2661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D2F1A-C4DA-844E-AF19-B060FAC48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483" y="809030"/>
            <a:ext cx="1437899" cy="22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1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426B-C798-9C4B-A01A-788C063C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¿Cuánto trabajo debo invertir en el curso?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B9CA8-5097-6F48-BCA2-B8E23D000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073E2-F1FD-304A-837E-07BE9CEA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86" y="1628800"/>
            <a:ext cx="6963122" cy="42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25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3219-8BD0-524C-B64D-E1EEAF8D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 de Crédito Académico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548CA-563E-2B4F-B32D-4405CA9A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525963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En Colombia, 1 crédito académico equivale a </a:t>
            </a:r>
            <a:r>
              <a:rPr lang="es-ES" b="1" dirty="0"/>
              <a:t>48 horas de trabajo</a:t>
            </a:r>
            <a:r>
              <a:rPr lang="es-ES" dirty="0"/>
              <a:t>.</a:t>
            </a:r>
          </a:p>
          <a:p>
            <a:r>
              <a:rPr lang="es-ES" dirty="0"/>
              <a:t>¿Distribuido en </a:t>
            </a:r>
            <a:r>
              <a:rPr lang="es-ES" b="1" dirty="0"/>
              <a:t>16 semanas </a:t>
            </a:r>
            <a:r>
              <a:rPr lang="es-ES" dirty="0"/>
              <a:t>cuántas horas son?</a:t>
            </a:r>
          </a:p>
          <a:p>
            <a:r>
              <a:rPr lang="es-ES" dirty="0"/>
              <a:t>¿Cuántos créditos tiene Fundamentos de Programación?</a:t>
            </a:r>
          </a:p>
          <a:p>
            <a:r>
              <a:rPr lang="es-ES" dirty="0"/>
              <a:t>Relación </a:t>
            </a:r>
            <a:r>
              <a:rPr lang="es-ES" b="1" dirty="0"/>
              <a:t>1 presencial / 2 trabajo individual</a:t>
            </a:r>
            <a:r>
              <a:rPr lang="es-ES" dirty="0"/>
              <a:t>, ¿Cuánto es para Fundamentos?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56835-BC92-E147-A130-1097F34F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416" y="2204864"/>
            <a:ext cx="3635896" cy="21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7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625F-7516-5440-A72B-E10C4CB1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 de Crédito Académico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468A8-A827-354A-B04E-8AA3AE948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Trabajo acompañado: 4 horas en la semana</a:t>
            </a:r>
          </a:p>
          <a:p>
            <a:pPr lvl="1"/>
            <a:r>
              <a:rPr lang="es-ES" dirty="0"/>
              <a:t>1 hora clase teórica</a:t>
            </a:r>
          </a:p>
          <a:p>
            <a:pPr lvl="1"/>
            <a:r>
              <a:rPr lang="es-ES" dirty="0"/>
              <a:t>3 horas</a:t>
            </a:r>
            <a:r>
              <a:rPr lang="es-ES" baseline="0" dirty="0"/>
              <a:t> clase práctica</a:t>
            </a:r>
          </a:p>
          <a:p>
            <a:pPr lvl="1"/>
            <a:endParaRPr lang="es-ES" dirty="0"/>
          </a:p>
          <a:p>
            <a:r>
              <a:rPr lang="es-ES" baseline="0" dirty="0"/>
              <a:t>Trabajo individual:</a:t>
            </a:r>
            <a:r>
              <a:rPr lang="es-ES" dirty="0"/>
              <a:t> 8 horas en la semana</a:t>
            </a:r>
            <a:endParaRPr lang="es-ES" baseline="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5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Profesores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José Luis Montoya</a:t>
            </a:r>
          </a:p>
          <a:p>
            <a:r>
              <a:rPr lang="es-ES_tradnl" noProof="0" dirty="0"/>
              <a:t>Diana Margot Herrera</a:t>
            </a:r>
          </a:p>
          <a:p>
            <a:r>
              <a:rPr lang="es-ES_tradnl" noProof="0" dirty="0"/>
              <a:t>Paola Vallejo</a:t>
            </a:r>
          </a:p>
          <a:p>
            <a:r>
              <a:rPr lang="es-ES_tradnl" noProof="0" dirty="0"/>
              <a:t>Edison Valencia</a:t>
            </a:r>
          </a:p>
          <a:p>
            <a:r>
              <a:rPr lang="es-ES_tradnl" noProof="0" dirty="0" err="1"/>
              <a:t>Helmuth</a:t>
            </a:r>
            <a:r>
              <a:rPr lang="es-ES_tradnl" noProof="0" dirty="0"/>
              <a:t> Trefftz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898C5-53C6-E440-BA8B-7610C97A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617538"/>
            <a:ext cx="133350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4D6BC-AA4F-6B4F-9D8F-EAF081A4D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600" y="1760538"/>
            <a:ext cx="13462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60647-20D0-DE4F-8C61-387132BB7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340" y="3069431"/>
            <a:ext cx="1346200" cy="158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35CE9-0FC8-F346-9EC8-EFE48E8FE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727" y="4358374"/>
            <a:ext cx="1333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Evaluación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Parcial 1: 15%</a:t>
            </a:r>
          </a:p>
          <a:p>
            <a:r>
              <a:rPr lang="es-ES_tradnl" noProof="0" dirty="0"/>
              <a:t>Parcial 2: 20%</a:t>
            </a:r>
          </a:p>
          <a:p>
            <a:r>
              <a:rPr lang="es-ES_tradnl" noProof="0" dirty="0"/>
              <a:t>Parcial 3: 25%</a:t>
            </a:r>
          </a:p>
          <a:p>
            <a:r>
              <a:rPr lang="es-ES_tradnl" noProof="0" dirty="0"/>
              <a:t>Seguimiento (talleres y </a:t>
            </a:r>
            <a:r>
              <a:rPr lang="es-ES_tradnl" noProof="0" dirty="0" err="1"/>
              <a:t>quizzes</a:t>
            </a:r>
            <a:r>
              <a:rPr lang="es-ES_tradnl" noProof="0" dirty="0"/>
              <a:t>): 20%</a:t>
            </a:r>
          </a:p>
          <a:p>
            <a:r>
              <a:rPr lang="es-ES_tradnl" noProof="0" dirty="0"/>
              <a:t>Trabajo Final: 20%</a:t>
            </a:r>
          </a:p>
        </p:txBody>
      </p:sp>
    </p:spTree>
    <p:extLst>
      <p:ext uri="{BB962C8B-B14F-4D97-AF65-F5344CB8AC3E}">
        <p14:creationId xmlns:p14="http://schemas.microsoft.com/office/powerpoint/2010/main" val="118321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Texto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525963"/>
          </a:xfrm>
        </p:spPr>
        <p:txBody>
          <a:bodyPr/>
          <a:lstStyle/>
          <a:p>
            <a:r>
              <a:rPr lang="es-ES" dirty="0" err="1"/>
              <a:t>Building</a:t>
            </a:r>
            <a:r>
              <a:rPr lang="es-ES" dirty="0"/>
              <a:t> Java </a:t>
            </a:r>
            <a:r>
              <a:rPr lang="es-ES" dirty="0" err="1"/>
              <a:t>Programs</a:t>
            </a:r>
            <a:endParaRPr lang="es-ES" dirty="0"/>
          </a:p>
          <a:p>
            <a:r>
              <a:rPr lang="es-ES" dirty="0"/>
              <a:t>Autores:</a:t>
            </a:r>
          </a:p>
          <a:p>
            <a:pPr lvl="1"/>
            <a:r>
              <a:rPr lang="es-ES" dirty="0"/>
              <a:t>Stuart </a:t>
            </a:r>
            <a:r>
              <a:rPr lang="es-ES" dirty="0" err="1"/>
              <a:t>Reges</a:t>
            </a:r>
            <a:r>
              <a:rPr lang="es-ES" dirty="0"/>
              <a:t> (U. Washington)</a:t>
            </a:r>
          </a:p>
          <a:p>
            <a:pPr lvl="1"/>
            <a:r>
              <a:rPr lang="es-ES" dirty="0" err="1"/>
              <a:t>Marty</a:t>
            </a:r>
            <a:r>
              <a:rPr lang="es-ES" dirty="0"/>
              <a:t> </a:t>
            </a:r>
            <a:r>
              <a:rPr lang="es-ES" dirty="0" err="1"/>
              <a:t>Stepp</a:t>
            </a:r>
            <a:r>
              <a:rPr lang="es-ES" dirty="0"/>
              <a:t> (U. Stanford)</a:t>
            </a:r>
          </a:p>
          <a:p>
            <a:pPr lvl="1"/>
            <a:endParaRPr lang="es-ES" dirty="0"/>
          </a:p>
          <a:p>
            <a:r>
              <a:rPr lang="es-ES" dirty="0"/>
              <a:t>Es título de referencia en la Biblioteca de EAFIT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600200"/>
            <a:ext cx="3429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4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FE36-BA09-9A4F-859D-12850536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¿Con qué apoyos cuento?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003-C425-9B42-8678-E97C80D8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Clase teórica</a:t>
            </a:r>
          </a:p>
          <a:p>
            <a:r>
              <a:rPr lang="es-ES" dirty="0"/>
              <a:t>Clase práctica</a:t>
            </a:r>
          </a:p>
          <a:p>
            <a:r>
              <a:rPr lang="es-ES" dirty="0"/>
              <a:t>Tutoría individual de mi profesor en su </a:t>
            </a:r>
            <a:r>
              <a:rPr lang="es-ES" b="1" dirty="0"/>
              <a:t>horario de atención</a:t>
            </a:r>
          </a:p>
          <a:p>
            <a:r>
              <a:rPr lang="es-ES" dirty="0"/>
              <a:t>Tutoría del </a:t>
            </a:r>
            <a:r>
              <a:rPr lang="es-ES" b="1" dirty="0"/>
              <a:t>monitor</a:t>
            </a:r>
          </a:p>
          <a:p>
            <a:r>
              <a:rPr lang="es-ES" b="1" dirty="0"/>
              <a:t>Refuerzos</a:t>
            </a:r>
            <a:r>
              <a:rPr lang="es-ES" dirty="0"/>
              <a:t> los sábados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3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1692-B805-6C42-9053-C5550059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F14EE-4C82-6742-9A79-4DB9D883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s-ES" sz="8000" dirty="0"/>
          </a:p>
          <a:p>
            <a:pPr marL="0" indent="0" algn="ctr">
              <a:buNone/>
            </a:pPr>
            <a:r>
              <a:rPr lang="es-ES" sz="8000" dirty="0"/>
              <a:t>Recomendaciones: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73355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4191-0FEC-8D45-94B9-A66517B0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Recomendaciones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C998A-D715-8243-9B1F-414E7D11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670AD-32D1-5D48-85DD-B004D185C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332656"/>
            <a:ext cx="83185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Bienvenidos</a:t>
            </a:r>
          </a:p>
          <a:p>
            <a:r>
              <a:rPr lang="es-ES_tradnl" noProof="0" dirty="0"/>
              <a:t>¿Por qué la programación?</a:t>
            </a:r>
          </a:p>
          <a:p>
            <a:r>
              <a:rPr lang="es-ES_tradnl" dirty="0"/>
              <a:t>Actividades del curso</a:t>
            </a:r>
            <a:endParaRPr lang="es-ES_tradnl" noProof="0" dirty="0"/>
          </a:p>
          <a:p>
            <a:r>
              <a:rPr lang="es-ES_tradnl" noProof="0" dirty="0"/>
              <a:t>Profesores</a:t>
            </a:r>
          </a:p>
          <a:p>
            <a:r>
              <a:rPr lang="es-ES_tradnl" noProof="0" dirty="0"/>
              <a:t>Evaluación</a:t>
            </a:r>
          </a:p>
          <a:p>
            <a:r>
              <a:rPr lang="es-ES_tradnl" noProof="0" dirty="0"/>
              <a:t>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162399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FA2F-6CF8-0B41-9134-B015DBAB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EA7A8-CFFE-454E-AD92-ECD094263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1AE23-5137-4944-AFA5-E3AB6358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0" y="1676400"/>
            <a:ext cx="5321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94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0E5D-2B00-894E-9D96-75E904C8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BCAED-3755-6B46-9203-E4F3C796A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CE951-F707-EE46-A6E7-77EFC2303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314672"/>
            <a:ext cx="5537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9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0E626-B4A0-8E4C-A0C4-7C702485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0E8A-730B-4F4C-B32F-532B365F7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332C3-AEDA-D248-B636-4D03F93F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76672"/>
            <a:ext cx="6934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86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Recomendaciones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Hacer los talleres (grupo</a:t>
            </a:r>
            <a:r>
              <a:rPr lang="es-ES_tradnl" baseline="0" noProof="0" dirty="0"/>
              <a:t> vs. solo)</a:t>
            </a:r>
          </a:p>
          <a:p>
            <a:r>
              <a:rPr lang="es-ES_tradnl" baseline="0" noProof="0" dirty="0"/>
              <a:t>Asistir a clase</a:t>
            </a:r>
          </a:p>
          <a:p>
            <a:r>
              <a:rPr lang="es-ES_tradnl" baseline="0" noProof="0" dirty="0"/>
              <a:t>Aprovechar los recursos</a:t>
            </a:r>
          </a:p>
          <a:p>
            <a:r>
              <a:rPr lang="es-ES_tradnl" baseline="0" noProof="0" dirty="0"/>
              <a:t>Conocer y aprovechar el reglamento</a:t>
            </a:r>
          </a:p>
        </p:txBody>
      </p:sp>
    </p:spTree>
    <p:extLst>
      <p:ext uri="{BB962C8B-B14F-4D97-AF65-F5344CB8AC3E}">
        <p14:creationId xmlns:p14="http://schemas.microsoft.com/office/powerpoint/2010/main" val="1373514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61F1-82B8-A34E-B6F4-14E77FA9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Actitud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FA56-3C31-0347-8E7E-D52CAFA37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BC247-2018-824D-94DF-2F4B3EB4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628800"/>
            <a:ext cx="5246216" cy="42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28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0195-9BC1-734F-9FA8-8302BAC18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E5A7A-FA79-1349-8A12-D73386D8D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s-ES" sz="5400" b="1" dirty="0"/>
          </a:p>
          <a:p>
            <a:pPr marL="0" indent="0" algn="ctr">
              <a:buNone/>
            </a:pPr>
            <a:endParaRPr lang="es-ES" sz="5400" b="1" dirty="0"/>
          </a:p>
          <a:p>
            <a:pPr marL="0" indent="0" algn="ctr">
              <a:buNone/>
            </a:pPr>
            <a:r>
              <a:rPr lang="es-ES" sz="5400" b="1" dirty="0"/>
              <a:t>Actitud</a:t>
            </a:r>
          </a:p>
          <a:p>
            <a:pPr marL="0" indent="0" algn="ctr">
              <a:buNone/>
            </a:pPr>
            <a:r>
              <a:rPr lang="es-ES" sz="5400" b="1" dirty="0"/>
              <a:t>(Disfrutar el curso)</a:t>
            </a:r>
            <a:endParaRPr lang="en-US" sz="5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7B8F-D155-D344-9E24-DBFC9F4B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849" y="439963"/>
            <a:ext cx="4346302" cy="28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8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Bienvenidos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412776"/>
            <a:ext cx="5181901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8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Bienvenidos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77440"/>
            <a:ext cx="7596336" cy="31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¿Por</a:t>
            </a:r>
            <a:r>
              <a:rPr lang="es-ES_tradnl" baseline="0" noProof="0" dirty="0"/>
              <a:t> qué programación?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4" descr="comidaSiliconValle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56792"/>
            <a:ext cx="5364088" cy="40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8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¿Por qué programación?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(i) Preparación para las siguientes asignaturas:</a:t>
            </a:r>
          </a:p>
          <a:p>
            <a:pPr lvl="1"/>
            <a:r>
              <a:rPr lang="es-ES_tradnl" noProof="0" dirty="0"/>
              <a:t>Estructuras de Datos y Algoritmos</a:t>
            </a:r>
          </a:p>
          <a:p>
            <a:pPr lvl="1"/>
            <a:r>
              <a:rPr lang="es-ES_tradnl" noProof="0" dirty="0"/>
              <a:t>Lenguajes de programación</a:t>
            </a:r>
          </a:p>
          <a:p>
            <a:pPr lvl="1"/>
            <a:r>
              <a:rPr lang="es-ES_tradnl" dirty="0"/>
              <a:t>Lenguajes formales y compiladores</a:t>
            </a:r>
            <a:endParaRPr lang="es-ES_tradnl" noProof="0" dirty="0"/>
          </a:p>
          <a:p>
            <a:pPr lvl="1"/>
            <a:r>
              <a:rPr lang="es-ES_tradnl" noProof="0" dirty="0"/>
              <a:t>Sistemas Operativos</a:t>
            </a:r>
          </a:p>
          <a:p>
            <a:pPr lvl="1"/>
            <a:r>
              <a:rPr lang="es-ES_tradnl" noProof="0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81552-1755-5343-8CC4-927F504D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928" y="2616572"/>
            <a:ext cx="2544568" cy="26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9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¿Por qué programación?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(ii) Preparación para</a:t>
            </a:r>
            <a:r>
              <a:rPr lang="es-ES_tradnl" baseline="0" noProof="0" dirty="0"/>
              <a:t> la vida profesional</a:t>
            </a:r>
          </a:p>
          <a:p>
            <a:pPr lvl="1"/>
            <a:r>
              <a:rPr lang="es-ES_tradnl" noProof="0" dirty="0"/>
              <a:t>Sistemas de Información</a:t>
            </a:r>
          </a:p>
          <a:p>
            <a:pPr lvl="1"/>
            <a:r>
              <a:rPr lang="es-ES_tradnl" noProof="0" dirty="0"/>
              <a:t>Infraestructura</a:t>
            </a:r>
            <a:r>
              <a:rPr lang="es-ES_tradnl" baseline="0" noProof="0" dirty="0"/>
              <a:t> y redes</a:t>
            </a:r>
          </a:p>
          <a:p>
            <a:pPr lvl="1"/>
            <a:r>
              <a:rPr lang="es-ES_tradnl" baseline="0" noProof="0" dirty="0"/>
              <a:t>Desarrollo de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6B1F3-7A61-424B-B9A4-BAF1E689C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12" y="3212976"/>
            <a:ext cx="3830344" cy="25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EE64-0184-AD46-9450-D6707879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Actividades del curso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906B1-C1D6-924A-BF7A-C16D002EF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525963"/>
          </a:xfrm>
        </p:spPr>
        <p:txBody>
          <a:bodyPr/>
          <a:lstStyle/>
          <a:p>
            <a:r>
              <a:rPr lang="es-ES" dirty="0"/>
              <a:t>3 “patas”</a:t>
            </a:r>
          </a:p>
          <a:p>
            <a:pPr lvl="1"/>
            <a:r>
              <a:rPr lang="es-ES" dirty="0"/>
              <a:t>Clase teórica</a:t>
            </a:r>
          </a:p>
          <a:p>
            <a:pPr lvl="1"/>
            <a:r>
              <a:rPr lang="es-ES" dirty="0"/>
              <a:t>Clase práctica</a:t>
            </a:r>
          </a:p>
          <a:p>
            <a:pPr lvl="1"/>
            <a:r>
              <a:rPr lang="es-ES" dirty="0"/>
              <a:t>Trabajo individual</a:t>
            </a:r>
          </a:p>
          <a:p>
            <a:pPr lvl="1"/>
            <a:endParaRPr lang="es-ES" dirty="0"/>
          </a:p>
          <a:p>
            <a:r>
              <a:rPr lang="es-ES" dirty="0"/>
              <a:t>Sin uno de ellos, mi aprendizaje se cae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90542-B304-1F41-A905-330813EB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40" y="2204864"/>
            <a:ext cx="3483139" cy="367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3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10F4-D533-2F49-B6E3-82E11AC6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Actividades del curso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A865-AA53-034B-8E5E-DE9AB4B54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b="1" dirty="0"/>
              <a:t>¡En</a:t>
            </a:r>
            <a:r>
              <a:rPr lang="es-ES" sz="4400" b="1" baseline="0" dirty="0"/>
              <a:t> cada clase práctica hay </a:t>
            </a:r>
            <a:r>
              <a:rPr lang="es-ES" sz="4400" b="1" baseline="0" dirty="0" err="1"/>
              <a:t>quiz</a:t>
            </a:r>
            <a:r>
              <a:rPr lang="es-ES" sz="4400" b="1" baseline="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598D0-BEBA-4B42-98D5-7B60DCDE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414" y="2385928"/>
            <a:ext cx="3486770" cy="336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22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4243A3390CC842A5629756A08C41F2" ma:contentTypeVersion="1" ma:contentTypeDescription="Crear nuevo documento." ma:contentTypeScope="" ma:versionID="1d9e588db7cfa05a705b827e657922c7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0b85dce115edaa5d1911cb96bd2a399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CED1B15-25E9-4E76-8367-5ECB9BF068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7112CA-287F-47FB-936D-78F8CA292B8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A30F398-86E0-415F-82DD-ACA38F7D1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374</Words>
  <Application>Microsoft Macintosh PowerPoint</Application>
  <PresentationFormat>On-screen Show (4:3)</PresentationFormat>
  <Paragraphs>113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Tema de Office</vt:lpstr>
      <vt:lpstr>ST0242 Fundamentos de Programación</vt:lpstr>
      <vt:lpstr>Agenda</vt:lpstr>
      <vt:lpstr>Bienvenidos</vt:lpstr>
      <vt:lpstr>Bienvenidos</vt:lpstr>
      <vt:lpstr>¿Por qué programación?</vt:lpstr>
      <vt:lpstr>¿Por qué programación?</vt:lpstr>
      <vt:lpstr>¿Por qué programación?</vt:lpstr>
      <vt:lpstr>Actividades del curso</vt:lpstr>
      <vt:lpstr>Actividades del curso</vt:lpstr>
      <vt:lpstr>Actividades del curso</vt:lpstr>
      <vt:lpstr>¿Cuánto trabajo debo invertir en el curso? </vt:lpstr>
      <vt:lpstr>Concepto de Crédito Académico</vt:lpstr>
      <vt:lpstr>Concepto de Crédito Académico</vt:lpstr>
      <vt:lpstr>Profesores</vt:lpstr>
      <vt:lpstr>Evaluación</vt:lpstr>
      <vt:lpstr>Texto</vt:lpstr>
      <vt:lpstr>¿Con qué apoyos cuento?</vt:lpstr>
      <vt:lpstr>PowerPoint Presentation</vt:lpstr>
      <vt:lpstr>Recomendaciones</vt:lpstr>
      <vt:lpstr>PowerPoint Presentation</vt:lpstr>
      <vt:lpstr>PowerPoint Presentation</vt:lpstr>
      <vt:lpstr>PowerPoint Presentation</vt:lpstr>
      <vt:lpstr>Recomendaciones</vt:lpstr>
      <vt:lpstr>Actitud</vt:lpstr>
      <vt:lpstr>PowerPoint Presentation</vt:lpstr>
    </vt:vector>
  </TitlesOfParts>
  <Company>Hewlett-Packard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Paulina</dc:creator>
  <cp:lastModifiedBy>Microsoft Office User</cp:lastModifiedBy>
  <cp:revision>55</cp:revision>
  <dcterms:created xsi:type="dcterms:W3CDTF">2009-06-07T20:30:46Z</dcterms:created>
  <dcterms:modified xsi:type="dcterms:W3CDTF">2018-01-23T18:52:27Z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0x0101001E4243A3390CC842A5629756A08C41F2</vt:lpwstr>
  </property>
</Properties>
</file>